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3" r:id="rId2"/>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Objects="1">
      <p:cViewPr varScale="1">
        <p:scale>
          <a:sx n="44" d="100"/>
          <a:sy n="44" d="100"/>
        </p:scale>
        <p:origin x="-3008" y="-144"/>
      </p:cViewPr>
      <p:guideLst>
        <p:guide orient="horz" pos="15695"/>
        <p:guide pos="81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6/1/15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6/1/15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6/1/15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6/1/15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6/1/15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6/1/15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6/1/15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166068"/>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2809520"/>
            <a:ext cx="5863324" cy="2260280"/>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Learn More</a:t>
            </a:r>
          </a:p>
          <a:p>
            <a:pPr>
              <a:lnSpc>
                <a:spcPct val="90000"/>
              </a:lnSpc>
            </a:pPr>
            <a:endParaRPr lang="en-US" sz="1000" dirty="0" smtClean="0">
              <a:latin typeface="Gotham Book"/>
              <a:cs typeface="Gotham Book"/>
            </a:endParaRPr>
          </a:p>
          <a:p>
            <a:pPr>
              <a:lnSpc>
                <a:spcPct val="110000"/>
              </a:lnSpc>
            </a:pPr>
            <a:r>
              <a:rPr lang="en-US" sz="2500" dirty="0" smtClean="0">
                <a:latin typeface="Helvetica"/>
                <a:cs typeface="Helvetica"/>
              </a:rPr>
              <a:t>For more information about DRS visit </a:t>
            </a:r>
            <a:r>
              <a:rPr lang="en-US" sz="2500" dirty="0" err="1" smtClean="0">
                <a:solidFill>
                  <a:srgbClr val="2B84D2"/>
                </a:solidFill>
                <a:latin typeface="Helvetica"/>
                <a:cs typeface="Helvetica"/>
              </a:rPr>
              <a:t>dsg.neu.edu</a:t>
            </a:r>
            <a:r>
              <a:rPr lang="en-US" sz="2500" dirty="0">
                <a:solidFill>
                  <a:srgbClr val="2B84D2"/>
                </a:solidFill>
                <a:latin typeface="Helvetica"/>
                <a:cs typeface="Helvetica"/>
              </a:rPr>
              <a:t>/resources/</a:t>
            </a:r>
            <a:r>
              <a:rPr lang="en-US" sz="2500" dirty="0" err="1" smtClean="0">
                <a:solidFill>
                  <a:srgbClr val="2B84D2"/>
                </a:solidFill>
                <a:latin typeface="Helvetica"/>
                <a:cs typeface="Helvetica"/>
              </a:rPr>
              <a:t>drs</a:t>
            </a:r>
            <a:r>
              <a:rPr lang="en-US" sz="2500" dirty="0" smtClean="0">
                <a:solidFill>
                  <a:srgbClr val="2B84D2"/>
                </a:solidFill>
                <a:latin typeface="Helvetica"/>
                <a:cs typeface="Helvetica"/>
              </a:rPr>
              <a:t> </a:t>
            </a:r>
            <a:r>
              <a:rPr lang="en-US" sz="2500" dirty="0" smtClean="0">
                <a:latin typeface="Helvetica"/>
                <a:cs typeface="Helvetica"/>
              </a:rPr>
              <a:t>or </a:t>
            </a:r>
            <a:r>
              <a:rPr lang="en-US" sz="2500" dirty="0" err="1" smtClean="0">
                <a:solidFill>
                  <a:srgbClr val="2B84D2"/>
                </a:solidFill>
                <a:latin typeface="Helvetica"/>
                <a:cs typeface="Helvetica"/>
              </a:rPr>
              <a:t>github.com</a:t>
            </a:r>
            <a:r>
              <a:rPr lang="en-US" sz="2500" dirty="0">
                <a:solidFill>
                  <a:srgbClr val="2B84D2"/>
                </a:solidFill>
                <a:latin typeface="Helvetica"/>
                <a:cs typeface="Helvetica"/>
              </a:rPr>
              <a:t>/NEU-Libraries/</a:t>
            </a:r>
            <a:r>
              <a:rPr lang="en-US" sz="2500" dirty="0" err="1">
                <a:solidFill>
                  <a:srgbClr val="2B84D2"/>
                </a:solidFill>
                <a:latin typeface="Helvetica"/>
                <a:cs typeface="Helvetica"/>
              </a:rPr>
              <a:t>cerberus</a:t>
            </a:r>
            <a:endParaRPr lang="en-US" sz="2500" dirty="0">
              <a:solidFill>
                <a:srgbClr val="2B84D2"/>
              </a:solidFill>
              <a:latin typeface="Helvetica"/>
              <a:cs typeface="Helvetica"/>
            </a:endParaRPr>
          </a:p>
        </p:txBody>
      </p:sp>
      <p:sp>
        <p:nvSpPr>
          <p:cNvPr id="24" name="TextBox 23"/>
          <p:cNvSpPr txBox="1"/>
          <p:nvPr/>
        </p:nvSpPr>
        <p:spPr>
          <a:xfrm>
            <a:off x="11754390" y="9457710"/>
            <a:ext cx="10115010" cy="9242320"/>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Communities &amp; Smart Collections</a:t>
            </a:r>
          </a:p>
          <a:p>
            <a:pPr algn="just">
              <a:lnSpc>
                <a:spcPct val="30000"/>
              </a:lnSpc>
            </a:pPr>
            <a:endParaRPr lang="en-US" sz="2500" dirty="0" smtClean="0">
              <a:latin typeface="Gotham Book"/>
              <a:cs typeface="Gotham Book"/>
            </a:endParaRPr>
          </a:p>
          <a:p>
            <a:pPr algn="just">
              <a:lnSpc>
                <a:spcPct val="110000"/>
              </a:lnSpc>
            </a:pPr>
            <a:r>
              <a:rPr lang="en-US" sz="2450" dirty="0" smtClean="0">
                <a:latin typeface="Helvetica"/>
                <a:cs typeface="Helvetica"/>
              </a:rPr>
              <a:t>The </a:t>
            </a:r>
            <a:r>
              <a:rPr lang="en-US" sz="2450" dirty="0">
                <a:latin typeface="Helvetica"/>
                <a:cs typeface="Helvetica"/>
              </a:rPr>
              <a:t>DRS </a:t>
            </a:r>
            <a:r>
              <a:rPr lang="en-US" sz="2450" dirty="0" smtClean="0">
                <a:latin typeface="Helvetica"/>
                <a:cs typeface="Helvetica"/>
              </a:rPr>
              <a:t>community structure uses three types of compilations to organize content:</a:t>
            </a:r>
          </a:p>
          <a:p>
            <a:pPr algn="just">
              <a:lnSpc>
                <a:spcPct val="50000"/>
              </a:lnSpc>
            </a:pPr>
            <a:endParaRPr lang="en-US" sz="2450" dirty="0" smtClean="0">
              <a:latin typeface="Helvetica"/>
              <a:cs typeface="Helvetica"/>
            </a:endParaRPr>
          </a:p>
          <a:p>
            <a:pPr marL="457200" indent="-457200" algn="just">
              <a:lnSpc>
                <a:spcPct val="110000"/>
              </a:lnSpc>
              <a:buFont typeface="Arial"/>
              <a:buChar char="•"/>
            </a:pPr>
            <a:r>
              <a:rPr lang="en-US" sz="2450" b="1" dirty="0">
                <a:latin typeface="Helvetica"/>
                <a:cs typeface="Helvetica"/>
              </a:rPr>
              <a:t>Community</a:t>
            </a:r>
            <a:r>
              <a:rPr lang="en-US" sz="2450" dirty="0">
                <a:latin typeface="Helvetica"/>
                <a:cs typeface="Helvetica"/>
              </a:rPr>
              <a:t>: A </a:t>
            </a:r>
            <a:r>
              <a:rPr lang="en-US" sz="2450" dirty="0" smtClean="0">
                <a:latin typeface="Helvetica"/>
                <a:cs typeface="Helvetica"/>
              </a:rPr>
              <a:t>compilation that </a:t>
            </a:r>
            <a:r>
              <a:rPr lang="en-US" sz="2450" dirty="0" smtClean="0">
                <a:latin typeface="Helvetica"/>
                <a:cs typeface="Helvetica"/>
              </a:rPr>
              <a:t>belongs </a:t>
            </a:r>
            <a:r>
              <a:rPr lang="en-US" sz="2450" dirty="0">
                <a:latin typeface="Helvetica"/>
                <a:cs typeface="Helvetica"/>
              </a:rPr>
              <a:t>to the DRS canonical graph. Communities can only contain </a:t>
            </a:r>
            <a:r>
              <a:rPr lang="en-US" sz="2450" dirty="0" smtClean="0">
                <a:latin typeface="Helvetica"/>
                <a:cs typeface="Helvetica"/>
              </a:rPr>
              <a:t>faculty users, </a:t>
            </a:r>
            <a:r>
              <a:rPr lang="en-US" sz="2450" dirty="0">
                <a:latin typeface="Helvetica"/>
                <a:cs typeface="Helvetica"/>
              </a:rPr>
              <a:t>collections, or </a:t>
            </a:r>
            <a:r>
              <a:rPr lang="en-US" sz="2450" dirty="0" smtClean="0">
                <a:latin typeface="Helvetica"/>
                <a:cs typeface="Helvetica"/>
              </a:rPr>
              <a:t>other communities – it cannot contain files</a:t>
            </a:r>
            <a:r>
              <a:rPr lang="en-US" sz="2450" dirty="0">
                <a:latin typeface="Helvetica"/>
                <a:cs typeface="Helvetica"/>
              </a:rPr>
              <a:t>.</a:t>
            </a:r>
          </a:p>
          <a:p>
            <a:pPr marL="457200" indent="-457200" algn="just">
              <a:lnSpc>
                <a:spcPct val="110000"/>
              </a:lnSpc>
              <a:buFont typeface="Arial"/>
              <a:buChar char="•"/>
            </a:pPr>
            <a:r>
              <a:rPr lang="en-US" sz="2450" b="1" dirty="0">
                <a:latin typeface="Helvetica"/>
                <a:cs typeface="Helvetica"/>
              </a:rPr>
              <a:t>Smart Collectio</a:t>
            </a:r>
            <a:r>
              <a:rPr lang="en-US" sz="2450" dirty="0">
                <a:latin typeface="Helvetica"/>
                <a:cs typeface="Helvetica"/>
              </a:rPr>
              <a:t>n: A collection that belongs to a faculty user that is </a:t>
            </a:r>
            <a:r>
              <a:rPr lang="en-US" sz="2450" dirty="0" smtClean="0">
                <a:latin typeface="Helvetica"/>
                <a:cs typeface="Helvetica"/>
              </a:rPr>
              <a:t>directly connected to the </a:t>
            </a:r>
            <a:r>
              <a:rPr lang="en-US" sz="2450" dirty="0">
                <a:latin typeface="Helvetica"/>
                <a:cs typeface="Helvetica"/>
              </a:rPr>
              <a:t>user's community.</a:t>
            </a:r>
          </a:p>
          <a:p>
            <a:pPr marL="457200" indent="-457200" algn="just">
              <a:lnSpc>
                <a:spcPct val="110000"/>
              </a:lnSpc>
              <a:buFont typeface="Arial"/>
              <a:buChar char="•"/>
            </a:pPr>
            <a:r>
              <a:rPr lang="en-US" sz="2450" b="1" dirty="0" smtClean="0">
                <a:latin typeface="Helvetica"/>
                <a:cs typeface="Helvetica"/>
              </a:rPr>
              <a:t>Collection</a:t>
            </a:r>
            <a:r>
              <a:rPr lang="en-US" sz="2450" dirty="0">
                <a:latin typeface="Helvetica"/>
                <a:cs typeface="Helvetica"/>
              </a:rPr>
              <a:t>: A typical </a:t>
            </a:r>
            <a:r>
              <a:rPr lang="en-US" sz="2450" dirty="0" smtClean="0">
                <a:latin typeface="Helvetica"/>
                <a:cs typeface="Helvetica"/>
              </a:rPr>
              <a:t>compilation of </a:t>
            </a:r>
            <a:r>
              <a:rPr lang="en-US" sz="2450" dirty="0">
                <a:latin typeface="Helvetica"/>
                <a:cs typeface="Helvetica"/>
              </a:rPr>
              <a:t>files.</a:t>
            </a:r>
          </a:p>
          <a:p>
            <a:pPr algn="just">
              <a:lnSpc>
                <a:spcPct val="50000"/>
              </a:lnSpc>
            </a:pPr>
            <a:r>
              <a:rPr lang="en-US" sz="2450" dirty="0" smtClean="0">
                <a:latin typeface="Helvetica"/>
                <a:cs typeface="Helvetica"/>
              </a:rPr>
              <a:t> </a:t>
            </a:r>
          </a:p>
          <a:p>
            <a:pPr algn="just">
              <a:lnSpc>
                <a:spcPct val="110000"/>
              </a:lnSpc>
            </a:pPr>
            <a:r>
              <a:rPr lang="en-US" sz="2450" dirty="0" smtClean="0">
                <a:latin typeface="Helvetica"/>
                <a:cs typeface="Helvetica"/>
              </a:rPr>
              <a:t>The </a:t>
            </a:r>
            <a:r>
              <a:rPr lang="en-US" sz="2450" dirty="0">
                <a:latin typeface="Helvetica"/>
                <a:cs typeface="Helvetica"/>
              </a:rPr>
              <a:t>top-level Northeastern </a:t>
            </a:r>
            <a:r>
              <a:rPr lang="en-US" sz="2450" dirty="0" smtClean="0">
                <a:latin typeface="Helvetica"/>
                <a:cs typeface="Helvetica"/>
              </a:rPr>
              <a:t>University community </a:t>
            </a:r>
            <a:r>
              <a:rPr lang="en-US" sz="2450" dirty="0">
                <a:latin typeface="Helvetica"/>
                <a:cs typeface="Helvetica"/>
              </a:rPr>
              <a:t>contains communities that represent each school or administrative </a:t>
            </a:r>
            <a:r>
              <a:rPr lang="en-US" sz="2450" dirty="0" smtClean="0">
                <a:latin typeface="Helvetica"/>
                <a:cs typeface="Helvetica"/>
              </a:rPr>
              <a:t>unit, and each of those communities can contain more communities that represent departments </a:t>
            </a:r>
            <a:r>
              <a:rPr lang="en-US" sz="2450" dirty="0">
                <a:latin typeface="Helvetica"/>
                <a:cs typeface="Helvetica"/>
              </a:rPr>
              <a:t>and research </a:t>
            </a:r>
            <a:r>
              <a:rPr lang="en-US" sz="2450" dirty="0" smtClean="0">
                <a:latin typeface="Helvetica"/>
                <a:cs typeface="Helvetica"/>
              </a:rPr>
              <a:t>groups.</a:t>
            </a:r>
            <a:endParaRPr lang="en-US" sz="2450" dirty="0">
              <a:latin typeface="Helvetica"/>
              <a:cs typeface="Helvetica"/>
            </a:endParaRP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Faculty </a:t>
            </a:r>
            <a:r>
              <a:rPr lang="en-US" sz="2450" dirty="0">
                <a:latin typeface="Helvetica"/>
                <a:cs typeface="Helvetica"/>
              </a:rPr>
              <a:t>users are connected to communities, </a:t>
            </a:r>
            <a:r>
              <a:rPr lang="en-US" sz="2450" dirty="0" smtClean="0">
                <a:latin typeface="Helvetica"/>
                <a:cs typeface="Helvetica"/>
              </a:rPr>
              <a:t>which allows files </a:t>
            </a:r>
            <a:r>
              <a:rPr lang="en-US" sz="2450" dirty="0">
                <a:latin typeface="Helvetica"/>
                <a:cs typeface="Helvetica"/>
              </a:rPr>
              <a:t>stored in </a:t>
            </a:r>
            <a:r>
              <a:rPr lang="en-US" sz="2450" dirty="0" smtClean="0">
                <a:latin typeface="Helvetica"/>
                <a:cs typeface="Helvetica"/>
              </a:rPr>
              <a:t>their Smart </a:t>
            </a:r>
            <a:r>
              <a:rPr lang="en-US" sz="2450" dirty="0">
                <a:latin typeface="Helvetica"/>
                <a:cs typeface="Helvetica"/>
              </a:rPr>
              <a:t>Collections to be dynamically </a:t>
            </a:r>
            <a:r>
              <a:rPr lang="en-US" sz="2450" dirty="0" smtClean="0">
                <a:latin typeface="Helvetica"/>
                <a:cs typeface="Helvetica"/>
              </a:rPr>
              <a:t>represented at </a:t>
            </a:r>
            <a:r>
              <a:rPr lang="en-US" sz="2450" dirty="0">
                <a:latin typeface="Helvetica"/>
                <a:cs typeface="Helvetica"/>
              </a:rPr>
              <a:t>the community </a:t>
            </a:r>
            <a:r>
              <a:rPr lang="en-US" sz="2450" dirty="0" smtClean="0">
                <a:latin typeface="Helvetica"/>
                <a:cs typeface="Helvetica"/>
              </a:rPr>
              <a:t>leve</a:t>
            </a:r>
            <a:r>
              <a:rPr lang="en-US" sz="2450" dirty="0" smtClean="0">
                <a:latin typeface="Helvetica"/>
                <a:cs typeface="Helvetica"/>
              </a:rPr>
              <a:t>l, </a:t>
            </a:r>
            <a:r>
              <a:rPr lang="en-US" sz="2450" smtClean="0">
                <a:latin typeface="Helvetica"/>
                <a:cs typeface="Helvetica"/>
              </a:rPr>
              <a:t>as well</a:t>
            </a:r>
            <a:r>
              <a:rPr lang="en-US" sz="2450" smtClean="0">
                <a:latin typeface="Helvetica"/>
                <a:cs typeface="Helvetica"/>
              </a:rPr>
              <a:t>. </a:t>
            </a:r>
            <a:endParaRPr lang="en-US" sz="2450" dirty="0">
              <a:latin typeface="Helvetica"/>
              <a:cs typeface="Helvetica"/>
            </a:endParaRP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Homepage </a:t>
            </a:r>
            <a:r>
              <a:rPr lang="en-US" sz="2450" dirty="0">
                <a:latin typeface="Helvetica"/>
                <a:cs typeface="Helvetica"/>
              </a:rPr>
              <a:t>Featured Content and community collections that serve up the faculty users' scholarly content are not really collections; they </a:t>
            </a:r>
            <a:r>
              <a:rPr lang="en-US" sz="2450" dirty="0" smtClean="0">
                <a:latin typeface="Helvetica"/>
                <a:cs typeface="Helvetica"/>
              </a:rPr>
              <a:t>are dynamic </a:t>
            </a:r>
            <a:r>
              <a:rPr lang="en-US" sz="2450" dirty="0">
                <a:latin typeface="Helvetica"/>
                <a:cs typeface="Helvetica"/>
              </a:rPr>
              <a:t>aggregations of the content stored in </a:t>
            </a:r>
            <a:r>
              <a:rPr lang="en-US" sz="2450" dirty="0" smtClean="0">
                <a:latin typeface="Helvetica"/>
                <a:cs typeface="Helvetica"/>
              </a:rPr>
              <a:t>Smart Collections.</a:t>
            </a:r>
          </a:p>
        </p:txBody>
      </p:sp>
      <p:sp>
        <p:nvSpPr>
          <p:cNvPr id="34" name="TextBox 33"/>
          <p:cNvSpPr txBox="1"/>
          <p:nvPr/>
        </p:nvSpPr>
        <p:spPr>
          <a:xfrm>
            <a:off x="21908560" y="4615385"/>
            <a:ext cx="9563097" cy="6666101"/>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Making the Connection</a:t>
            </a:r>
          </a:p>
          <a:p>
            <a:pPr>
              <a:lnSpc>
                <a:spcPct val="30000"/>
              </a:lnSpc>
            </a:pPr>
            <a:endParaRPr lang="en-US" sz="1400" dirty="0" smtClean="0">
              <a:latin typeface="Gotham Book"/>
              <a:cs typeface="Gotham Book"/>
            </a:endParaRPr>
          </a:p>
          <a:p>
            <a:pPr algn="just">
              <a:lnSpc>
                <a:spcPct val="110000"/>
              </a:lnSpc>
            </a:pPr>
            <a:r>
              <a:rPr lang="en-US" sz="2500" dirty="0" smtClean="0">
                <a:latin typeface="Helvetica"/>
                <a:cs typeface="Helvetica"/>
              </a:rPr>
              <a:t>The </a:t>
            </a:r>
            <a:r>
              <a:rPr lang="en-US" sz="2500" dirty="0">
                <a:latin typeface="Helvetica"/>
                <a:cs typeface="Helvetica"/>
              </a:rPr>
              <a:t>DRS uses the relationships between faculty users, </a:t>
            </a:r>
            <a:r>
              <a:rPr lang="en-US" sz="2500" dirty="0" smtClean="0">
                <a:latin typeface="Helvetica"/>
                <a:cs typeface="Helvetica"/>
              </a:rPr>
              <a:t>Smart Collections</a:t>
            </a:r>
            <a:r>
              <a:rPr lang="en-US" sz="2500" dirty="0">
                <a:latin typeface="Helvetica"/>
                <a:cs typeface="Helvetica"/>
              </a:rPr>
              <a:t>, and communities to aggregate content stored in Smart Collections up through the community structure</a:t>
            </a:r>
            <a:r>
              <a:rPr lang="en-US" sz="2500" dirty="0" smtClean="0">
                <a:latin typeface="Helvetica"/>
                <a:cs typeface="Helvetica"/>
              </a:rPr>
              <a:t>:</a:t>
            </a:r>
          </a:p>
          <a:p>
            <a:pPr algn="just">
              <a:lnSpc>
                <a:spcPct val="50000"/>
              </a:lnSpc>
            </a:pP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Smart Collections are directly connected to the user with Fedora's predefined </a:t>
            </a:r>
            <a:r>
              <a:rPr lang="en-US" sz="2500" b="1" dirty="0">
                <a:latin typeface="Helvetica"/>
                <a:cs typeface="Helvetica"/>
              </a:rPr>
              <a:t>&lt;ns1:isMemberOf&gt;</a:t>
            </a:r>
            <a:r>
              <a:rPr lang="en-US" sz="2500" dirty="0">
                <a:latin typeface="Helvetica"/>
                <a:cs typeface="Helvetica"/>
              </a:rPr>
              <a:t> statement.</a:t>
            </a:r>
          </a:p>
          <a:p>
            <a:pPr marL="457200" indent="-457200" algn="just">
              <a:lnSpc>
                <a:spcPct val="110000"/>
              </a:lnSpc>
              <a:buFont typeface="Arial"/>
              <a:buChar char="•"/>
            </a:pPr>
            <a:r>
              <a:rPr lang="en-US" sz="2500" dirty="0">
                <a:latin typeface="Helvetica"/>
                <a:cs typeface="Helvetica"/>
              </a:rPr>
              <a:t>The Hydra properties </a:t>
            </a:r>
            <a:r>
              <a:rPr lang="en-US" sz="2500" dirty="0" err="1">
                <a:latin typeface="Helvetica"/>
                <a:cs typeface="Helvetica"/>
              </a:rPr>
              <a:t>datastream</a:t>
            </a:r>
            <a:r>
              <a:rPr lang="en-US" sz="2500" dirty="0">
                <a:latin typeface="Helvetica"/>
                <a:cs typeface="Helvetica"/>
              </a:rPr>
              <a:t> defines the type of </a:t>
            </a:r>
            <a:r>
              <a:rPr lang="en-US" sz="2500" dirty="0" smtClean="0">
                <a:latin typeface="Helvetica"/>
                <a:cs typeface="Helvetica"/>
              </a:rPr>
              <a:t>Smart Collection (“</a:t>
            </a:r>
            <a:r>
              <a:rPr lang="en-US" sz="2500" b="1" dirty="0" smtClean="0">
                <a:latin typeface="Helvetica"/>
                <a:cs typeface="Helvetica"/>
              </a:rPr>
              <a:t>Research Publications</a:t>
            </a:r>
            <a:r>
              <a:rPr lang="en-US" sz="2500" dirty="0" smtClean="0">
                <a:latin typeface="Helvetica"/>
                <a:cs typeface="Helvetica"/>
              </a:rPr>
              <a:t>”).</a:t>
            </a: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are connected to communities </a:t>
            </a:r>
            <a:r>
              <a:rPr lang="en-US" sz="2500" dirty="0" smtClean="0">
                <a:latin typeface="Helvetica"/>
                <a:cs typeface="Helvetica"/>
              </a:rPr>
              <a:t>using the locally </a:t>
            </a:r>
            <a:r>
              <a:rPr lang="en-US" sz="2500" dirty="0">
                <a:latin typeface="Helvetica"/>
                <a:cs typeface="Helvetica"/>
              </a:rPr>
              <a:t>defined </a:t>
            </a:r>
            <a:r>
              <a:rPr lang="en-US" sz="2500" b="1" dirty="0">
                <a:latin typeface="Helvetica"/>
                <a:cs typeface="Helvetica"/>
              </a:rPr>
              <a:t>&lt;</a:t>
            </a:r>
            <a:r>
              <a:rPr lang="en-US" sz="2500" b="1" dirty="0" err="1">
                <a:latin typeface="Helvetica"/>
                <a:cs typeface="Helvetica"/>
              </a:rPr>
              <a:t>drs:hasAffiliation</a:t>
            </a:r>
            <a:r>
              <a:rPr lang="en-US" sz="2500" b="1" dirty="0">
                <a:latin typeface="Helvetica"/>
                <a:cs typeface="Helvetica"/>
              </a:rPr>
              <a:t>&gt; </a:t>
            </a:r>
            <a:r>
              <a:rPr lang="en-US" sz="2500" dirty="0">
                <a:latin typeface="Helvetica"/>
                <a:cs typeface="Helvetica"/>
              </a:rPr>
              <a:t>RDF statement in the RELS-EXT</a:t>
            </a:r>
            <a:r>
              <a:rPr lang="en-US" sz="2500" dirty="0" smtClean="0">
                <a:latin typeface="Helvetica"/>
                <a:cs typeface="Helvetica"/>
              </a:rPr>
              <a:t>.</a:t>
            </a:r>
          </a:p>
          <a:p>
            <a:pPr marL="457200" indent="-457200" algn="just">
              <a:lnSpc>
                <a:spcPct val="110000"/>
              </a:lnSpc>
              <a:buFont typeface="Arial"/>
              <a:buChar char="•"/>
            </a:pPr>
            <a:r>
              <a:rPr lang="en-US" sz="2500" dirty="0" smtClean="0">
                <a:latin typeface="Helvetica"/>
                <a:cs typeface="Helvetica"/>
              </a:rPr>
              <a:t>An </a:t>
            </a:r>
            <a:r>
              <a:rPr lang="en-US" sz="2500" dirty="0">
                <a:latin typeface="Helvetica"/>
                <a:cs typeface="Helvetica"/>
              </a:rPr>
              <a:t>extension field for scholarly object metadata is included in the descriptive MODS record for each object stored in a Smart Collection (“</a:t>
            </a:r>
            <a:r>
              <a:rPr lang="en-US" sz="2500" b="1" dirty="0">
                <a:latin typeface="Helvetica"/>
                <a:cs typeface="Helvetica"/>
              </a:rPr>
              <a:t>Research Publications</a:t>
            </a:r>
            <a:r>
              <a:rPr lang="en-US" sz="2500" dirty="0">
                <a:latin typeface="Helvetica"/>
                <a:cs typeface="Helvetica"/>
              </a:rPr>
              <a:t>”).</a:t>
            </a:r>
          </a:p>
        </p:txBody>
      </p:sp>
      <p:sp>
        <p:nvSpPr>
          <p:cNvPr id="35" name="TextBox 34"/>
          <p:cNvSpPr txBox="1"/>
          <p:nvPr/>
        </p:nvSpPr>
        <p:spPr>
          <a:xfrm>
            <a:off x="21908560" y="17068136"/>
            <a:ext cx="9442604" cy="6018232"/>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Valuable repository content can be discovered through multiple search and browse options.</a:t>
            </a:r>
          </a:p>
          <a:p>
            <a:pPr marL="457200" indent="-457200">
              <a:lnSpc>
                <a:spcPct val="110000"/>
              </a:lnSpc>
              <a:buFont typeface="Arial"/>
              <a:buChar char="•"/>
            </a:pPr>
            <a:r>
              <a:rPr lang="en-US" sz="2500" dirty="0" smtClean="0">
                <a:latin typeface="Helvetica"/>
                <a:cs typeface="Helvetica"/>
              </a:rPr>
              <a:t>Communities </a:t>
            </a:r>
            <a:r>
              <a:rPr lang="en-US" sz="2500" dirty="0">
                <a:latin typeface="Helvetica"/>
                <a:cs typeface="Helvetica"/>
              </a:rPr>
              <a:t>and collections are easily organized according to an existing authoritative framework.</a:t>
            </a:r>
          </a:p>
          <a:p>
            <a:pPr marL="457200" indent="-457200">
              <a:lnSpc>
                <a:spcPct val="110000"/>
              </a:lnSpc>
              <a:buFont typeface="Arial"/>
              <a:buChar char="•"/>
            </a:pPr>
            <a:r>
              <a:rPr lang="en-US" sz="2500" dirty="0">
                <a:latin typeface="Helvetica"/>
                <a:cs typeface="Helvetica"/>
              </a:rPr>
              <a:t>The repository structure follows a model that is quickly understood by Northeastern users.</a:t>
            </a:r>
          </a:p>
          <a:p>
            <a:pPr>
              <a:lnSpc>
                <a:spcPct val="50000"/>
              </a:lnSpc>
            </a:pPr>
            <a:endParaRPr lang="en-US" sz="2500" dirty="0" smtClean="0">
              <a:latin typeface="Helvetica"/>
              <a:cs typeface="Helvetica"/>
            </a:endParaRPr>
          </a:p>
          <a:p>
            <a:pPr>
              <a:lnSpc>
                <a:spcPct val="70000"/>
              </a:lnSpc>
            </a:pPr>
            <a:endParaRPr lang="en-US" sz="800" dirty="0" smtClean="0">
              <a:latin typeface="Helvetica"/>
              <a:cs typeface="Helvetica"/>
            </a:endParaRPr>
          </a:p>
          <a:p>
            <a:pPr>
              <a:lnSpc>
                <a:spcPct val="90000"/>
              </a:lnSpc>
            </a:pPr>
            <a:r>
              <a:rPr lang="en-US" sz="3800" dirty="0" smtClean="0">
                <a:solidFill>
                  <a:srgbClr val="254061"/>
                </a:solidFill>
                <a:latin typeface="Gotham Medium"/>
                <a:cs typeface="Gotham Medium"/>
              </a:rPr>
              <a:t>Disadvantages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The repository structure must be actively maintained as the university evolves.</a:t>
            </a:r>
          </a:p>
          <a:p>
            <a:pPr marL="457200" indent="-457200">
              <a:lnSpc>
                <a:spcPct val="110000"/>
              </a:lnSpc>
              <a:buFont typeface="Arial"/>
              <a:buChar char="•"/>
            </a:pPr>
            <a:r>
              <a:rPr lang="en-US" sz="2500" dirty="0">
                <a:latin typeface="Helvetica"/>
                <a:cs typeface="Helvetica"/>
              </a:rPr>
              <a:t>User education is needed for Smart Collections to be effective.</a:t>
            </a:r>
          </a:p>
        </p:txBody>
      </p:sp>
      <p:sp>
        <p:nvSpPr>
          <p:cNvPr id="23" name="TextBox 22"/>
          <p:cNvSpPr txBox="1"/>
          <p:nvPr/>
        </p:nvSpPr>
        <p:spPr>
          <a:xfrm>
            <a:off x="394199" y="914400"/>
            <a:ext cx="31215602" cy="1563422"/>
          </a:xfrm>
          <a:prstGeom prst="rect">
            <a:avLst/>
          </a:prstGeom>
          <a:noFill/>
        </p:spPr>
        <p:txBody>
          <a:bodyPr wrap="square" lIns="329104" tIns="164551" rIns="329104" bIns="164551" rtlCol="0" anchor="ctr">
            <a:spAutoFit/>
          </a:bodyPr>
          <a:lstStyle/>
          <a:p>
            <a:pPr algn="ctr"/>
            <a:r>
              <a:rPr lang="en-US" sz="7700" b="1" dirty="0" smtClean="0">
                <a:latin typeface="Gotham Bold"/>
                <a:cs typeface="Gotham Bold"/>
              </a:rPr>
              <a:t>Using Communities to Highlight </a:t>
            </a:r>
            <a:r>
              <a:rPr lang="en-US" sz="7700" b="1" dirty="0">
                <a:latin typeface="Gotham Bold"/>
                <a:cs typeface="Gotham Bold"/>
              </a:rPr>
              <a:t>Scholarly Content in </a:t>
            </a:r>
            <a:r>
              <a:rPr lang="en-US" sz="7700" b="1" dirty="0" smtClean="0">
                <a:latin typeface="Gotham Bold"/>
                <a:cs typeface="Gotham Bold"/>
              </a:rPr>
              <a:t>Hydra</a:t>
            </a:r>
          </a:p>
        </p:txBody>
      </p:sp>
      <p:sp>
        <p:nvSpPr>
          <p:cNvPr id="21" name="TextBox 20"/>
          <p:cNvSpPr txBox="1"/>
          <p:nvPr/>
        </p:nvSpPr>
        <p:spPr>
          <a:xfrm>
            <a:off x="9014258" y="2286000"/>
            <a:ext cx="139754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Bold"/>
                <a:cs typeface="Gotham Bold"/>
              </a:rPr>
              <a:t>Northeastern University Library</a:t>
            </a:r>
            <a:endParaRPr lang="en-US" sz="5400" dirty="0">
              <a:solidFill>
                <a:srgbClr val="000000"/>
              </a:solidFill>
              <a:latin typeface="Gotham Bold"/>
              <a:cs typeface="Gotham Bold"/>
            </a:endParaRPr>
          </a:p>
        </p:txBody>
      </p:sp>
      <p:sp>
        <p:nvSpPr>
          <p:cNvPr id="22" name="TextBox 21"/>
          <p:cNvSpPr txBox="1"/>
          <p:nvPr/>
        </p:nvSpPr>
        <p:spPr>
          <a:xfrm>
            <a:off x="7935827" y="3058980"/>
            <a:ext cx="16132346" cy="1440312"/>
          </a:xfrm>
          <a:prstGeom prst="rect">
            <a:avLst/>
          </a:prstGeom>
          <a:noFill/>
          <a:ln>
            <a:noFill/>
          </a:ln>
        </p:spPr>
        <p:txBody>
          <a:bodyPr wrap="square" lIns="329104" tIns="164551" rIns="329104" bIns="164551" numCol="1" rtlCol="0" anchor="ctr">
            <a:spAutoFit/>
          </a:bodyPr>
          <a:lstStyle/>
          <a:p>
            <a:pPr algn="ctr"/>
            <a:r>
              <a:rPr lang="en-US" sz="3600" dirty="0" smtClean="0">
                <a:solidFill>
                  <a:srgbClr val="000000"/>
                </a:solidFill>
                <a:latin typeface="Gotham Medium"/>
                <a:cs typeface="Gotham Medium"/>
              </a:rPr>
              <a:t>Sarah 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smtClean="0">
                <a:solidFill>
                  <a:srgbClr val="000000"/>
                </a:solidFill>
                <a:latin typeface="Gotham Medium"/>
                <a:cs typeface="Gotham Medium"/>
              </a:rPr>
              <a:t>  </a:t>
            </a:r>
          </a:p>
          <a:p>
            <a:pPr algn="ct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965200" y="4505950"/>
            <a:ext cx="20943359" cy="4670170"/>
          </a:xfrm>
          <a:prstGeom prst="rect">
            <a:avLst/>
          </a:prstGeom>
          <a:noFill/>
          <a:ln w="28575" cmpd="sng">
            <a:noFill/>
          </a:ln>
        </p:spPr>
        <p:txBody>
          <a:bodyPr wrap="square" lIns="329104" tIns="164551" rIns="329104" bIns="164551" rtlCol="0">
            <a:spAutoFit/>
          </a:bodyPr>
          <a:lstStyle/>
          <a:p>
            <a:pPr algn="just">
              <a:lnSpc>
                <a:spcPct val="90000"/>
              </a:lnSpc>
            </a:pPr>
            <a:r>
              <a:rPr lang="en-US" sz="4200" dirty="0" smtClean="0">
                <a:solidFill>
                  <a:schemeClr val="accent1">
                    <a:lumMod val="50000"/>
                  </a:schemeClr>
                </a:solidFill>
                <a:latin typeface="Gotham Medium"/>
                <a:cs typeface="Gotham Medium"/>
              </a:rPr>
              <a:t>The DRS Community Structure</a:t>
            </a:r>
          </a:p>
          <a:p>
            <a:pPr algn="just">
              <a:lnSpc>
                <a:spcPct val="30000"/>
              </a:lnSpc>
            </a:pPr>
            <a:endParaRPr lang="en-US" sz="4000" dirty="0" smtClean="0">
              <a:latin typeface="Gotham Book"/>
              <a:cs typeface="Gotham Book"/>
            </a:endParaRPr>
          </a:p>
          <a:p>
            <a:pPr algn="just">
              <a:lnSpc>
                <a:spcPct val="110000"/>
              </a:lnSpc>
            </a:pPr>
            <a:r>
              <a:rPr lang="en-US" sz="2500" dirty="0">
                <a:latin typeface="Helvetica"/>
                <a:cs typeface="Helvetica"/>
              </a:rPr>
              <a:t>The Digital Repository Service (DRS) was designed to manage and preserve scholarly, administrative, and archival assets created </a:t>
            </a:r>
            <a:r>
              <a:rPr lang="en-US" sz="2500" dirty="0" smtClean="0">
                <a:latin typeface="Helvetica"/>
                <a:cs typeface="Helvetica"/>
              </a:rPr>
              <a:t>by the Northeastern University community. </a:t>
            </a:r>
            <a:r>
              <a:rPr lang="en-US" sz="2500" dirty="0">
                <a:latin typeface="Helvetica"/>
                <a:cs typeface="Helvetica"/>
              </a:rPr>
              <a:t>Early on in the development of the DRS we recognized the need to highlight scholarly objects, primarily </a:t>
            </a:r>
            <a:r>
              <a:rPr lang="en-US" sz="2500" dirty="0" smtClean="0">
                <a:latin typeface="Helvetica"/>
                <a:cs typeface="Helvetica"/>
              </a:rPr>
              <a:t>faculty-created research </a:t>
            </a:r>
            <a:r>
              <a:rPr lang="en-US" sz="2500" dirty="0">
                <a:latin typeface="Helvetica"/>
                <a:cs typeface="Helvetica"/>
              </a:rPr>
              <a:t>publications, presentations, </a:t>
            </a:r>
            <a:r>
              <a:rPr lang="en-US" sz="2500" dirty="0" smtClean="0">
                <a:latin typeface="Helvetica"/>
                <a:cs typeface="Helvetica"/>
              </a:rPr>
              <a:t>and datasets</a:t>
            </a:r>
            <a:r>
              <a:rPr lang="en-US" sz="2500" dirty="0">
                <a:latin typeface="Helvetica"/>
                <a:cs typeface="Helvetica"/>
              </a:rPr>
              <a:t>, </a:t>
            </a:r>
            <a:r>
              <a:rPr lang="en-US" sz="2500" dirty="0" smtClean="0">
                <a:latin typeface="Helvetica"/>
                <a:cs typeface="Helvetica"/>
              </a:rPr>
              <a:t>and student-created theses </a:t>
            </a:r>
            <a:r>
              <a:rPr lang="en-US" sz="2500" dirty="0">
                <a:latin typeface="Helvetica"/>
                <a:cs typeface="Helvetica"/>
              </a:rPr>
              <a:t>and dissertations. In order to </a:t>
            </a:r>
            <a:r>
              <a:rPr lang="en-US" sz="2500" dirty="0" smtClean="0">
                <a:latin typeface="Helvetica"/>
                <a:cs typeface="Helvetica"/>
              </a:rPr>
              <a:t>distinguish the </a:t>
            </a:r>
            <a:r>
              <a:rPr lang="en-US" sz="2500" dirty="0">
                <a:latin typeface="Helvetica"/>
                <a:cs typeface="Helvetica"/>
              </a:rPr>
              <a:t>scholarly content stored in faculty </a:t>
            </a:r>
            <a:r>
              <a:rPr lang="en-US" sz="2500" dirty="0" smtClean="0">
                <a:latin typeface="Helvetica"/>
                <a:cs typeface="Helvetica"/>
              </a:rPr>
              <a:t>collections from other repository content, </a:t>
            </a:r>
            <a:r>
              <a:rPr lang="en-US" sz="2500" dirty="0">
                <a:latin typeface="Helvetica"/>
                <a:cs typeface="Helvetica"/>
              </a:rPr>
              <a:t>we decided to model the DRS collection structure after the Northeastern community structure and create relationships between faculty, their scholarly collections, and their respective NU communities, effectively allowing the </a:t>
            </a:r>
            <a:r>
              <a:rPr lang="en-US" sz="2500" dirty="0" smtClean="0">
                <a:latin typeface="Helvetica"/>
                <a:cs typeface="Helvetica"/>
              </a:rPr>
              <a:t>repository to </a:t>
            </a:r>
            <a:r>
              <a:rPr lang="en-US" sz="2500" dirty="0">
                <a:latin typeface="Helvetica"/>
                <a:cs typeface="Helvetica"/>
              </a:rPr>
              <a:t>query collections for just </a:t>
            </a:r>
            <a:r>
              <a:rPr lang="en-US" sz="2500" dirty="0" smtClean="0">
                <a:latin typeface="Helvetica"/>
                <a:cs typeface="Helvetica"/>
              </a:rPr>
              <a:t>scholarly </a:t>
            </a:r>
            <a:r>
              <a:rPr lang="en-US" sz="2500" dirty="0">
                <a:latin typeface="Helvetica"/>
                <a:cs typeface="Helvetica"/>
              </a:rPr>
              <a:t>content deposited by faculty.</a:t>
            </a:r>
          </a:p>
          <a:p>
            <a:pPr algn="just">
              <a:lnSpc>
                <a:spcPct val="50000"/>
              </a:lnSpc>
            </a:pPr>
            <a:endParaRPr lang="en-US" sz="2500" dirty="0" smtClean="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500" dirty="0" smtClean="0">
              <a:latin typeface="Helvetica"/>
              <a:cs typeface="Helvetica"/>
            </a:endParaRPr>
          </a:p>
        </p:txBody>
      </p:sp>
      <p:pic>
        <p:nvPicPr>
          <p:cNvPr id="6" name="Picture 5" descr="datastream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13214" y="11283581"/>
            <a:ext cx="9028786" cy="5599786"/>
          </a:xfrm>
          <a:prstGeom prst="rect">
            <a:avLst/>
          </a:prstGeom>
        </p:spPr>
      </p:pic>
      <p:pic>
        <p:nvPicPr>
          <p:cNvPr id="25" name="Picture 24" descr="DRS.png"/>
          <p:cNvPicPr>
            <a:picLocks noChangeAspect="1"/>
          </p:cNvPicPr>
          <p:nvPr/>
        </p:nvPicPr>
        <p:blipFill rotWithShape="1">
          <a:blip r:embed="rId4">
            <a:extLst>
              <a:ext uri="{28A0092B-C50C-407E-A947-70E740481C1C}">
                <a14:useLocalDpi xmlns:a14="http://schemas.microsoft.com/office/drawing/2010/main" val="0"/>
              </a:ext>
            </a:extLst>
          </a:blip>
          <a:srcRect r="65153"/>
          <a:stretch/>
        </p:blipFill>
        <p:spPr>
          <a:xfrm>
            <a:off x="27746484" y="23241000"/>
            <a:ext cx="3470116" cy="1220800"/>
          </a:xfrm>
          <a:prstGeom prst="rect">
            <a:avLst/>
          </a:prstGeom>
        </p:spPr>
      </p:pic>
      <p:pic>
        <p:nvPicPr>
          <p:cNvPr id="2" name="Picture 1" descr="smartcollections.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42622" y="18924422"/>
            <a:ext cx="9421978" cy="5992978"/>
          </a:xfrm>
          <a:prstGeom prst="rect">
            <a:avLst/>
          </a:prstGeom>
        </p:spPr>
      </p:pic>
      <p:pic>
        <p:nvPicPr>
          <p:cNvPr id="4" name="Picture 3" descr="NUgraphPortOpt2.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71600" y="9806026"/>
            <a:ext cx="10094976" cy="15111374"/>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12125</TotalTime>
  <Words>558</Words>
  <Application>Microsoft Macintosh PowerPoint</Application>
  <PresentationFormat>Custom</PresentationFormat>
  <Paragraphs>46</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142</cp:revision>
  <cp:lastPrinted>2015-06-01T19:37:21Z</cp:lastPrinted>
  <dcterms:created xsi:type="dcterms:W3CDTF">2015-04-30T21:08:20Z</dcterms:created>
  <dcterms:modified xsi:type="dcterms:W3CDTF">2015-06-01T19:52:05Z</dcterms:modified>
</cp:coreProperties>
</file>

<file path=docProps/thumbnail.jpeg>
</file>